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1" r:id="rId3"/>
    <p:sldId id="262" r:id="rId4"/>
    <p:sldId id="263" r:id="rId5"/>
    <p:sldId id="486" r:id="rId6"/>
    <p:sldId id="487" r:id="rId7"/>
    <p:sldId id="488" r:id="rId8"/>
    <p:sldId id="264" r:id="rId9"/>
    <p:sldId id="265" r:id="rId10"/>
    <p:sldId id="268" r:id="rId11"/>
    <p:sldId id="269" r:id="rId12"/>
    <p:sldId id="3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FCCEE3-F192-41E8-9715-9DC12B9B6142}">
          <p14:sldIdLst>
            <p14:sldId id="256"/>
            <p14:sldId id="261"/>
            <p14:sldId id="262"/>
            <p14:sldId id="263"/>
            <p14:sldId id="486"/>
            <p14:sldId id="487"/>
            <p14:sldId id="488"/>
            <p14:sldId id="264"/>
            <p14:sldId id="265"/>
            <p14:sldId id="268"/>
            <p14:sldId id="269"/>
            <p14:sldId id="3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tta Pierfelice" initials="LP" lastIdx="24" clrIdx="0">
    <p:extLst>
      <p:ext uri="{19B8F6BF-5375-455C-9EA6-DF929625EA0E}">
        <p15:presenceInfo xmlns:p15="http://schemas.microsoft.com/office/powerpoint/2012/main" userId="S-1-5-21-527237240-776561741-839522115-1169" providerId="AD"/>
      </p:ext>
    </p:extLst>
  </p:cmAuthor>
  <p:cmAuthor id="2" name="Justin Vance" initials="JV" lastIdx="29" clrIdx="1">
    <p:extLst>
      <p:ext uri="{19B8F6BF-5375-455C-9EA6-DF929625EA0E}">
        <p15:presenceInfo xmlns:p15="http://schemas.microsoft.com/office/powerpoint/2012/main" userId="S-1-5-21-527237240-776561741-839522115-9213" providerId="AD"/>
      </p:ext>
    </p:extLst>
  </p:cmAuthor>
  <p:cmAuthor id="3" name="Tammy Zimmerman" initials="TZ" lastIdx="4" clrIdx="2">
    <p:extLst>
      <p:ext uri="{19B8F6BF-5375-455C-9EA6-DF929625EA0E}">
        <p15:presenceInfo xmlns:p15="http://schemas.microsoft.com/office/powerpoint/2012/main" userId="S-1-5-21-527237240-776561741-839522115-1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86470" autoAdjust="0"/>
  </p:normalViewPr>
  <p:slideViewPr>
    <p:cSldViewPr snapToGrid="0">
      <p:cViewPr varScale="1">
        <p:scale>
          <a:sx n="69" d="100"/>
          <a:sy n="69" d="100"/>
        </p:scale>
        <p:origin x="96" y="624"/>
      </p:cViewPr>
      <p:guideLst/>
    </p:cSldViewPr>
  </p:slideViewPr>
  <p:outlineViewPr>
    <p:cViewPr>
      <p:scale>
        <a:sx n="33" d="100"/>
        <a:sy n="33" d="100"/>
      </p:scale>
      <p:origin x="0" y="-732"/>
    </p:cViewPr>
  </p:outlineViewPr>
  <p:notesTextViewPr>
    <p:cViewPr>
      <p:scale>
        <a:sx n="1" d="1"/>
        <a:sy n="1" d="1"/>
      </p:scale>
      <p:origin x="0" y="0"/>
    </p:cViewPr>
  </p:notesTextViewPr>
  <p:sorterViewPr>
    <p:cViewPr varScale="1">
      <p:scale>
        <a:sx n="100" d="100"/>
        <a:sy n="100" d="100"/>
      </p:scale>
      <p:origin x="0" y="-19572"/>
    </p:cViewPr>
  </p:sorter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0-28T11:26:42.098" idx="1">
    <p:pos x="10" y="10"/>
    <p:text>Add funded by and PI names</p:text>
    <p:extLst>
      <p:ext uri="{C676402C-5697-4E1C-873F-D02D1690AC5C}">
        <p15:threadingInfo xmlns:p15="http://schemas.microsoft.com/office/powerpoint/2012/main" timeZoneBias="240"/>
      </p:ext>
    </p:extLst>
  </p:cm>
  <p:cm authorId="2" dt="2013-10-30T09:07:33.304" idx="1">
    <p:pos x="10" y="106"/>
    <p:text>Done</p:text>
    <p:extLst>
      <p:ext uri="{C676402C-5697-4E1C-873F-D02D1690AC5C}">
        <p15:threadingInfo xmlns:p15="http://schemas.microsoft.com/office/powerpoint/2012/main" timeZoneBias="24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3-10-28T11:27:45.931" idx="3">
    <p:pos x="10" y="10"/>
    <p:text>New sample is a random selection inside 270</p:text>
    <p:extLst>
      <p:ext uri="{C676402C-5697-4E1C-873F-D02D1690AC5C}">
        <p15:threadingInfo xmlns:p15="http://schemas.microsoft.com/office/powerpoint/2012/main" timeZoneBias="240"/>
      </p:ext>
    </p:extLst>
  </p:cm>
  <p:cm authorId="2" dt="2013-10-30T09:07:53.506" idx="3">
    <p:pos x="10" y="106"/>
    <p:text>done</p:text>
    <p:extLst>
      <p:ext uri="{C676402C-5697-4E1C-873F-D02D1690AC5C}">
        <p15:threadingInfo xmlns:p15="http://schemas.microsoft.com/office/powerpoint/2012/main" timeZoneBias="240">
          <p15:parentCm authorId="1"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3-10-28T11:28:50.612" idx="4">
    <p:pos x="10" y="10"/>
    <p:text>Very nice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3-10-28T11:29:15.061" idx="5">
    <p:pos x="10" y="10"/>
    <p:text>Add youth self-admin</p:text>
    <p:extLst>
      <p:ext uri="{C676402C-5697-4E1C-873F-D02D1690AC5C}">
        <p15:threadingInfo xmlns:p15="http://schemas.microsoft.com/office/powerpoint/2012/main" timeZoneBias="240"/>
      </p:ext>
    </p:extLst>
  </p:cm>
  <p:cm authorId="3" dt="2013-12-16T13:51:02.685" idx="1">
    <p:pos x="10" y="106"/>
    <p:text>The survey names should be the same as they are in designer.</p:text>
    <p:extLst>
      <p:ext uri="{C676402C-5697-4E1C-873F-D02D1690AC5C}">
        <p15:threadingInfo xmlns:p15="http://schemas.microsoft.com/office/powerpoint/2012/main" timeZoneBias="300">
          <p15:parentCm authorId="1" idx="5"/>
        </p15:threadingInfo>
      </p:ext>
    </p:extLst>
  </p:cm>
  <p:cm authorId="3" dt="2013-12-16T13:58:11.750" idx="2">
    <p:pos x="10" y="202"/>
    <p:text>There's no parent exit survey.</p:text>
    <p:extLst>
      <p:ext uri="{C676402C-5697-4E1C-873F-D02D1690AC5C}">
        <p15:threadingInfo xmlns:p15="http://schemas.microsoft.com/office/powerpoint/2012/main" timeZoneBias="300">
          <p15:parentCm authorId="1" idx="5"/>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3-10-28T11:35:07.502" idx="11">
    <p:pos x="10" y="10"/>
    <p:text>pretty dense, maybe 2 screens?</p:text>
    <p:extLst>
      <p:ext uri="{C676402C-5697-4E1C-873F-D02D1690AC5C}">
        <p15:threadingInfo xmlns:p15="http://schemas.microsoft.com/office/powerpoint/2012/main" timeZoneBias="240"/>
      </p:ext>
    </p:extLst>
  </p:cm>
  <p:cm authorId="2" dt="2013-10-30T09:17:39.161" idx="8">
    <p:pos x="10" y="106"/>
    <p:text>done</p:text>
    <p:extLst>
      <p:ext uri="{C676402C-5697-4E1C-873F-D02D1690AC5C}">
        <p15:threadingInfo xmlns:p15="http://schemas.microsoft.com/office/powerpoint/2012/main" timeZoneBias="240">
          <p15:parentCm authorId="1" idx="11"/>
        </p15:threadingInfo>
      </p:ext>
    </p:extLst>
  </p:cm>
  <p:cm authorId="3" dt="2013-12-16T14:16:47.736" idx="3">
    <p:pos x="10" y="202"/>
    <p:text>Changed "released in replicates" to "loaded in the screener". The second bullet is written for cold calls but we will have responses to our mailings and they will provide the best time to call.</p:text>
    <p:extLst>
      <p:ext uri="{C676402C-5697-4E1C-873F-D02D1690AC5C}">
        <p15:threadingInfo xmlns:p15="http://schemas.microsoft.com/office/powerpoint/2012/main" timeZoneBias="300">
          <p15:parentCm authorId="1" idx="1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871DD9-BE1B-4087-93DD-972EFCEC6477}" type="datetimeFigureOut">
              <a:rPr lang="en-US" smtClean="0"/>
              <a:t>1/24/2014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C173F8-E89B-4C3A-AB0A-6044D2968E78}" type="slidenum">
              <a:rPr lang="en-US" smtClean="0"/>
              <a:t>‹#›</a:t>
            </a:fld>
            <a:endParaRPr lang="en-US" dirty="0"/>
          </a:p>
        </p:txBody>
      </p:sp>
    </p:spTree>
    <p:extLst>
      <p:ext uri="{BB962C8B-B14F-4D97-AF65-F5344CB8AC3E}">
        <p14:creationId xmlns:p14="http://schemas.microsoft.com/office/powerpoint/2010/main" val="397989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9EBA0-D473-48B4-9A49-01A26889A560}" type="datetimeFigureOut">
              <a:rPr lang="en-US" smtClean="0"/>
              <a:t>1/24/2014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9781E-ACD4-4C4E-868D-F599F16648DE}" type="slidenum">
              <a:rPr lang="en-US" smtClean="0"/>
              <a:t>‹#›</a:t>
            </a:fld>
            <a:endParaRPr lang="en-US" dirty="0"/>
          </a:p>
        </p:txBody>
      </p:sp>
    </p:spTree>
    <p:extLst>
      <p:ext uri="{BB962C8B-B14F-4D97-AF65-F5344CB8AC3E}">
        <p14:creationId xmlns:p14="http://schemas.microsoft.com/office/powerpoint/2010/main" val="425081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42500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301578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12548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38575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301242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288530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146846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170305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1753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327592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DCB5B-A328-4AF9-846D-C3F071389B03}" type="datetimeFigureOut">
              <a:rPr lang="en-US" smtClean="0"/>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08219B-7D1A-4863-A2A7-7D1405EA99B0}" type="slidenum">
              <a:rPr lang="en-US" smtClean="0"/>
              <a:t>‹#›</a:t>
            </a:fld>
            <a:endParaRPr lang="en-US" dirty="0"/>
          </a:p>
        </p:txBody>
      </p:sp>
    </p:spTree>
    <p:extLst>
      <p:ext uri="{BB962C8B-B14F-4D97-AF65-F5344CB8AC3E}">
        <p14:creationId xmlns:p14="http://schemas.microsoft.com/office/powerpoint/2010/main" val="276451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DCB5B-A328-4AF9-846D-C3F071389B03}" type="datetimeFigureOut">
              <a:rPr lang="en-US" smtClean="0"/>
              <a:t>1/24/2014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8219B-7D1A-4863-A2A7-7D1405EA99B0}" type="slidenum">
              <a:rPr lang="en-US" smtClean="0"/>
              <a:t>‹#›</a:t>
            </a:fld>
            <a:endParaRPr lang="en-US" dirty="0"/>
          </a:p>
        </p:txBody>
      </p:sp>
    </p:spTree>
    <p:extLst>
      <p:ext uri="{BB962C8B-B14F-4D97-AF65-F5344CB8AC3E}">
        <p14:creationId xmlns:p14="http://schemas.microsoft.com/office/powerpoint/2010/main" val="172079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xm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4001"/>
            <a:ext cx="9144000" cy="1300162"/>
          </a:xfrm>
        </p:spPr>
        <p:txBody>
          <a:bodyPr>
            <a:normAutofit fontScale="90000"/>
          </a:bodyPr>
          <a:lstStyle/>
          <a:p>
            <a:r>
              <a:rPr lang="en-US" sz="8800" i="1" dirty="0" smtClean="0">
                <a:latin typeface="Baskerville Old Face" panose="02020602080505020303" pitchFamily="18" charset="0"/>
              </a:rPr>
              <a:t>The OHIO STUDY </a:t>
            </a:r>
            <a:endParaRPr lang="en-US" sz="8800" i="1" dirty="0">
              <a:latin typeface="Baskerville Old Face" panose="02020602080505020303" pitchFamily="18" charset="0"/>
            </a:endParaRPr>
          </a:p>
        </p:txBody>
      </p:sp>
      <p:sp>
        <p:nvSpPr>
          <p:cNvPr id="3" name="Subtitle 2"/>
          <p:cNvSpPr>
            <a:spLocks noGrp="1"/>
          </p:cNvSpPr>
          <p:nvPr>
            <p:ph type="subTitle" idx="1"/>
          </p:nvPr>
        </p:nvSpPr>
        <p:spPr>
          <a:xfrm>
            <a:off x="1524000" y="1554162"/>
            <a:ext cx="9144000" cy="4019323"/>
          </a:xfrm>
        </p:spPr>
        <p:txBody>
          <a:bodyPr>
            <a:normAutofit fontScale="25000" lnSpcReduction="20000"/>
          </a:bodyPr>
          <a:lstStyle/>
          <a:p>
            <a:r>
              <a:rPr lang="en-US" sz="8600" dirty="0" smtClean="0">
                <a:latin typeface="Baskerville Old Face" panose="02020602080505020303" pitchFamily="18" charset="0"/>
              </a:rPr>
              <a:t>Interviewer’s Guide</a:t>
            </a:r>
          </a:p>
          <a:p>
            <a:r>
              <a:rPr lang="en-US" sz="8600" dirty="0">
                <a:latin typeface="Baskerville Old Face" panose="02020602080505020303" pitchFamily="18" charset="0"/>
              </a:rPr>
              <a:t>t</a:t>
            </a:r>
            <a:r>
              <a:rPr lang="en-US" sz="8600" dirty="0" smtClean="0">
                <a:latin typeface="Baskerville Old Face" panose="02020602080505020303" pitchFamily="18" charset="0"/>
              </a:rPr>
              <a:t>o the Galaxy</a:t>
            </a:r>
          </a:p>
          <a:p>
            <a:endParaRPr lang="en-US" sz="4000" dirty="0">
              <a:latin typeface="Baskerville Old Face" panose="02020602080505020303" pitchFamily="18" charset="0"/>
            </a:endParaRPr>
          </a:p>
          <a:p>
            <a:r>
              <a:rPr lang="en-US" sz="7200" dirty="0" smtClean="0">
                <a:hlinkClick r:id="rId3" action="ppaction://hlinksldjump"/>
              </a:rPr>
              <a:t>1.1 </a:t>
            </a:r>
            <a:r>
              <a:rPr lang="en-US" sz="7200" dirty="0">
                <a:hlinkClick r:id="rId3" action="ppaction://hlinksldjump"/>
              </a:rPr>
              <a:t>Welcome </a:t>
            </a:r>
            <a:endParaRPr lang="en-US" sz="7200" dirty="0"/>
          </a:p>
          <a:p>
            <a:r>
              <a:rPr lang="en-US" sz="7200" dirty="0">
                <a:hlinkClick r:id="rId4" action="ppaction://hlinksldjump"/>
              </a:rPr>
              <a:t>1.2 Background of the Ohio Study (</a:t>
            </a:r>
            <a:r>
              <a:rPr lang="en-US" sz="7200" dirty="0" err="1">
                <a:hlinkClick r:id="rId4" action="ppaction://hlinksldjump"/>
              </a:rPr>
              <a:t>tOS</a:t>
            </a:r>
            <a:r>
              <a:rPr lang="en-US" sz="7200" dirty="0">
                <a:hlinkClick r:id="rId4" action="ppaction://hlinksldjump"/>
              </a:rPr>
              <a:t>) </a:t>
            </a:r>
            <a:endParaRPr lang="en-US" sz="7200" dirty="0"/>
          </a:p>
          <a:p>
            <a:r>
              <a:rPr lang="en-US" sz="7200" dirty="0">
                <a:hlinkClick r:id="rId5" action="ppaction://hlinksldjump"/>
              </a:rPr>
              <a:t>1.3 The Sample for </a:t>
            </a:r>
            <a:r>
              <a:rPr lang="en-US" sz="7200" dirty="0" err="1">
                <a:hlinkClick r:id="rId5" action="ppaction://hlinksldjump"/>
              </a:rPr>
              <a:t>tOS</a:t>
            </a:r>
            <a:r>
              <a:rPr lang="en-US" sz="7200" dirty="0">
                <a:hlinkClick r:id="rId5" action="ppaction://hlinksldjump"/>
              </a:rPr>
              <a:t> </a:t>
            </a:r>
            <a:endParaRPr lang="en-US" sz="7200" dirty="0"/>
          </a:p>
          <a:p>
            <a:r>
              <a:rPr lang="en-US" sz="7200" dirty="0">
                <a:hlinkClick r:id="rId6" action="ppaction://hlinksldjump"/>
              </a:rPr>
              <a:t>1.4 A few important definitions</a:t>
            </a:r>
            <a:endParaRPr lang="en-US" sz="7200" dirty="0"/>
          </a:p>
          <a:p>
            <a:r>
              <a:rPr lang="en-US" sz="7200" dirty="0">
                <a:hlinkClick r:id="rId7" action="ppaction://hlinksldjump"/>
              </a:rPr>
              <a:t>1.5 The Flow of the Ohio Study</a:t>
            </a:r>
            <a:endParaRPr lang="en-US" sz="7200" dirty="0"/>
          </a:p>
          <a:p>
            <a:r>
              <a:rPr lang="en-US" sz="7200" dirty="0">
                <a:hlinkClick r:id="rId8" action="ppaction://hlinksldjump"/>
              </a:rPr>
              <a:t>Table 1.5a</a:t>
            </a:r>
            <a:endParaRPr lang="en-US" sz="7200" dirty="0"/>
          </a:p>
          <a:p>
            <a:r>
              <a:rPr lang="en-US" sz="7200" dirty="0">
                <a:hlinkClick r:id="rId9" action="ppaction://hlinksldjump"/>
              </a:rPr>
              <a:t>Table 1.5b</a:t>
            </a:r>
            <a:endParaRPr lang="en-US" sz="7200" dirty="0"/>
          </a:p>
          <a:p>
            <a:r>
              <a:rPr lang="en-US" sz="7200" dirty="0">
                <a:hlinkClick r:id="rId8" action="ppaction://hlinksldjump"/>
              </a:rPr>
              <a:t>1.6 </a:t>
            </a:r>
            <a:r>
              <a:rPr lang="en-US" sz="7200" dirty="0">
                <a:solidFill>
                  <a:prstClr val="black"/>
                </a:solidFill>
                <a:hlinkClick r:id="rId8" action="ppaction://hlinksldjump"/>
              </a:rPr>
              <a:t>Your Role as an Interviewer </a:t>
            </a:r>
            <a:endParaRPr lang="en-US" sz="7200" dirty="0"/>
          </a:p>
          <a:p>
            <a:endParaRPr lang="en-US" sz="7000" dirty="0">
              <a:latin typeface="Baskerville Old Face" panose="02020602080505020303" pitchFamily="18" charset="0"/>
            </a:endParaRPr>
          </a:p>
        </p:txBody>
      </p:sp>
    </p:spTree>
    <p:extLst>
      <p:ext uri="{BB962C8B-B14F-4D97-AF65-F5344CB8AC3E}">
        <p14:creationId xmlns:p14="http://schemas.microsoft.com/office/powerpoint/2010/main" val="2841137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7786747"/>
          </a:xfrm>
          <a:prstGeom prst="rect">
            <a:avLst/>
          </a:prstGeom>
          <a:noFill/>
        </p:spPr>
        <p:txBody>
          <a:bodyPr wrap="square" rtlCol="0">
            <a:spAutoFit/>
          </a:bodyPr>
          <a:lstStyle/>
          <a:p>
            <a:r>
              <a:rPr lang="en-US" sz="3200" i="1" u="sng" dirty="0" smtClean="0"/>
              <a:t>1.6 Your Role as an Interviewer</a:t>
            </a:r>
            <a:endParaRPr lang="en-US" sz="3200" u="sng" dirty="0" smtClean="0"/>
          </a:p>
          <a:p>
            <a:r>
              <a:rPr lang="en-US" sz="2400" dirty="0" smtClean="0"/>
              <a:t>Your role as an interviewer is vital to the success of the Ohio Study.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Possible contacts will be loaded in the screener. You will have the name, address, phone number and </a:t>
            </a:r>
            <a:r>
              <a:rPr lang="en-US" sz="2400" dirty="0" err="1" smtClean="0"/>
              <a:t>caseid</a:t>
            </a:r>
            <a:r>
              <a:rPr lang="en-US" sz="2400" dirty="0"/>
              <a:t> </a:t>
            </a:r>
            <a:r>
              <a:rPr lang="en-US" sz="2400" dirty="0" smtClean="0"/>
              <a:t>in grid form on your screener survey.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Start calling as soon as possible. Vary the times and days you try numbers. If you determine that the phone number is incorrect or out of service, mark it on the screener. Research staff at CHRR will review these cases and work to locate a better number for these households.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Gain respondent cooperation by explaining the significance of the respondent’s participation in this survey.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You are the face of The Ohio State University and the Ohio Study! Conduct your interviews in a professional and courteous manner. Be clean, well-dressed, polite and punctual.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You’re </a:t>
            </a:r>
            <a:r>
              <a:rPr lang="en-US" sz="2400" dirty="0"/>
              <a:t>our ultimate source for this information, and we depend on you to provide us with accurate data so we can review our overall progress and budget throughout the field period.</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288597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74000" b="-74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12191999" cy="7355860"/>
          </a:xfrm>
          <a:prstGeom prst="rect">
            <a:avLst/>
          </a:prstGeom>
          <a:noFill/>
        </p:spPr>
        <p:txBody>
          <a:bodyPr wrap="square" rtlCol="0">
            <a:spAutoFit/>
          </a:bodyPr>
          <a:lstStyle/>
          <a:p>
            <a:r>
              <a:rPr lang="en-US" b="1" dirty="0" smtClean="0"/>
              <a:t>REVIEW:</a:t>
            </a:r>
            <a:endParaRPr lang="en-US" dirty="0" smtClean="0"/>
          </a:p>
          <a:p>
            <a:endParaRPr lang="en-US" b="1" dirty="0" smtClean="0"/>
          </a:p>
          <a:p>
            <a:r>
              <a:rPr lang="en-US" sz="2800" b="1" dirty="0" smtClean="0"/>
              <a:t>After reading Chapter 1, you should be able to answer the following questions:</a:t>
            </a:r>
          </a:p>
          <a:p>
            <a:endParaRPr lang="en-US" sz="2800" dirty="0" smtClean="0"/>
          </a:p>
          <a:p>
            <a:r>
              <a:rPr lang="en-US" sz="2800" dirty="0" smtClean="0"/>
              <a:t>1. What are the three main things that tOS wants to learn about how children spend their time?</a:t>
            </a:r>
          </a:p>
          <a:p>
            <a:pPr marL="514350" indent="-514350">
              <a:buAutoNum type="arabicPeriod"/>
            </a:pPr>
            <a:endParaRPr lang="en-US" sz="2800" dirty="0" smtClean="0"/>
          </a:p>
          <a:p>
            <a:r>
              <a:rPr lang="en-US" sz="2800" dirty="0" smtClean="0"/>
              <a:t>2. Which must be given first-permission or assent?</a:t>
            </a:r>
          </a:p>
          <a:p>
            <a:endParaRPr lang="en-US" sz="2800" dirty="0" smtClean="0"/>
          </a:p>
          <a:p>
            <a:r>
              <a:rPr lang="en-US" sz="2800" dirty="0" smtClean="0"/>
              <a:t>3. What is the age of Youth we are surveying?</a:t>
            </a:r>
          </a:p>
          <a:p>
            <a:endParaRPr lang="en-US" sz="2800" dirty="0" smtClean="0"/>
          </a:p>
          <a:p>
            <a:r>
              <a:rPr lang="en-US" sz="2800" dirty="0" smtClean="0"/>
              <a:t>4. True or False: CASI refers to an interviewer using a computer to survey the R.</a:t>
            </a:r>
          </a:p>
          <a:p>
            <a:endParaRPr lang="en-US" sz="2800" dirty="0" smtClean="0"/>
          </a:p>
          <a:p>
            <a:r>
              <a:rPr lang="en-US" sz="2800" dirty="0" smtClean="0"/>
              <a:t>5. True or False: Parent/Caregiver and Youth must live in the same HH</a:t>
            </a:r>
            <a:r>
              <a:rPr lang="en-US" sz="2800" dirty="0" smtClean="0"/>
              <a:t>.</a:t>
            </a:r>
          </a:p>
          <a:p>
            <a:r>
              <a:rPr lang="en-US" sz="2800" dirty="0" smtClean="0"/>
              <a:t>(answers follow)</a:t>
            </a:r>
            <a:endParaRPr lang="en-US" sz="2800"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02254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1" y="0"/>
            <a:ext cx="11977352" cy="5232202"/>
          </a:xfrm>
          <a:prstGeom prst="rect">
            <a:avLst/>
          </a:prstGeom>
          <a:noFill/>
        </p:spPr>
        <p:txBody>
          <a:bodyPr wrap="square" rtlCol="0">
            <a:spAutoFit/>
          </a:bodyPr>
          <a:lstStyle/>
          <a:p>
            <a:r>
              <a:rPr lang="en-US" b="1" dirty="0"/>
              <a:t>The Answers:</a:t>
            </a:r>
          </a:p>
          <a:p>
            <a:endParaRPr lang="en-US" b="1" dirty="0"/>
          </a:p>
          <a:p>
            <a:r>
              <a:rPr lang="en-US" sz="2800" dirty="0" smtClean="0"/>
              <a:t>1. Where </a:t>
            </a:r>
            <a:r>
              <a:rPr lang="en-US" sz="2800" dirty="0"/>
              <a:t>they spend their time, with whom they spend their time, and what they are doing at that time</a:t>
            </a:r>
            <a:r>
              <a:rPr lang="en-US" sz="2800" dirty="0" smtClean="0"/>
              <a:t>.</a:t>
            </a:r>
          </a:p>
          <a:p>
            <a:pPr marL="514350" indent="-514350">
              <a:buAutoNum type="arabicPeriod"/>
            </a:pPr>
            <a:endParaRPr lang="en-US" sz="2800" dirty="0"/>
          </a:p>
          <a:p>
            <a:r>
              <a:rPr lang="en-US" sz="2800" dirty="0"/>
              <a:t>2. </a:t>
            </a:r>
            <a:r>
              <a:rPr lang="en-US" sz="2800" dirty="0" smtClean="0"/>
              <a:t>Permission </a:t>
            </a:r>
            <a:r>
              <a:rPr lang="en-US" sz="2800" dirty="0"/>
              <a:t>by the parent, then assent from the Youth</a:t>
            </a:r>
            <a:r>
              <a:rPr lang="en-US" sz="2800" dirty="0" smtClean="0"/>
              <a:t>.</a:t>
            </a:r>
          </a:p>
          <a:p>
            <a:endParaRPr lang="en-US" sz="2800" dirty="0"/>
          </a:p>
          <a:p>
            <a:r>
              <a:rPr lang="en-US" sz="2800" dirty="0"/>
              <a:t>3. </a:t>
            </a:r>
            <a:r>
              <a:rPr lang="en-US" sz="2800" dirty="0" smtClean="0"/>
              <a:t>11-17 Years</a:t>
            </a:r>
          </a:p>
          <a:p>
            <a:endParaRPr lang="en-US" sz="2800" dirty="0"/>
          </a:p>
          <a:p>
            <a:r>
              <a:rPr lang="en-US" sz="2800" dirty="0"/>
              <a:t>4. </a:t>
            </a:r>
            <a:r>
              <a:rPr lang="en-US" sz="2800" dirty="0" smtClean="0"/>
              <a:t>False</a:t>
            </a:r>
            <a:r>
              <a:rPr lang="en-US" sz="2800" dirty="0"/>
              <a:t>, CASI is </a:t>
            </a:r>
            <a:r>
              <a:rPr lang="en-US" sz="2800" dirty="0" smtClean="0"/>
              <a:t>self-administered (</a:t>
            </a:r>
            <a:r>
              <a:rPr lang="en-US" sz="2800" u="sng" dirty="0" smtClean="0"/>
              <a:t>C</a:t>
            </a:r>
            <a:r>
              <a:rPr lang="en-US" sz="2800" dirty="0" smtClean="0"/>
              <a:t>omputer </a:t>
            </a:r>
            <a:r>
              <a:rPr lang="en-US" sz="2800" u="sng" dirty="0" smtClean="0"/>
              <a:t>A</a:t>
            </a:r>
            <a:r>
              <a:rPr lang="en-US" sz="2800" dirty="0" smtClean="0"/>
              <a:t>ssisted </a:t>
            </a:r>
            <a:r>
              <a:rPr lang="en-US" sz="2800" u="sng" dirty="0" smtClean="0"/>
              <a:t>S</a:t>
            </a:r>
            <a:r>
              <a:rPr lang="en-US" sz="2800" dirty="0" smtClean="0"/>
              <a:t>elf </a:t>
            </a:r>
            <a:r>
              <a:rPr lang="en-US" sz="2800" u="sng" dirty="0" smtClean="0"/>
              <a:t>A</a:t>
            </a:r>
            <a:r>
              <a:rPr lang="en-US" sz="2800" dirty="0" smtClean="0"/>
              <a:t>dministered).</a:t>
            </a:r>
          </a:p>
          <a:p>
            <a:endParaRPr lang="en-US" sz="2800" dirty="0"/>
          </a:p>
          <a:p>
            <a:r>
              <a:rPr lang="en-US" sz="2800" dirty="0" smtClean="0"/>
              <a:t>5. True</a:t>
            </a:r>
            <a:endParaRPr lang="en-US" sz="2800" dirty="0"/>
          </a:p>
          <a:p>
            <a:endParaRPr lang="en-US" dirty="0"/>
          </a:p>
        </p:txBody>
      </p:sp>
    </p:spTree>
    <p:extLst>
      <p:ext uri="{BB962C8B-B14F-4D97-AF65-F5344CB8AC3E}">
        <p14:creationId xmlns:p14="http://schemas.microsoft.com/office/powerpoint/2010/main" val="1141436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85000" r="-85000"/>
          </a:stretch>
        </a:blipFill>
        <a:effectLst/>
      </p:bgPr>
    </p:bg>
    <p:spTree>
      <p:nvGrpSpPr>
        <p:cNvPr id="1" name=""/>
        <p:cNvGrpSpPr/>
        <p:nvPr/>
      </p:nvGrpSpPr>
      <p:grpSpPr>
        <a:xfrm>
          <a:off x="0" y="0"/>
          <a:ext cx="0" cy="0"/>
          <a:chOff x="0" y="0"/>
          <a:chExt cx="0" cy="0"/>
        </a:xfrm>
      </p:grpSpPr>
      <p:sp>
        <p:nvSpPr>
          <p:cNvPr id="2" name="TextBox 1"/>
          <p:cNvSpPr txBox="1"/>
          <p:nvPr/>
        </p:nvSpPr>
        <p:spPr>
          <a:xfrm>
            <a:off x="0" y="-170944"/>
            <a:ext cx="12192000" cy="6801862"/>
          </a:xfrm>
          <a:prstGeom prst="rect">
            <a:avLst/>
          </a:prstGeom>
          <a:noFill/>
        </p:spPr>
        <p:txBody>
          <a:bodyPr wrap="square" rtlCol="0">
            <a:spAutoFit/>
          </a:bodyPr>
          <a:lstStyle/>
          <a:p>
            <a:r>
              <a:rPr lang="en-US" sz="4000" dirty="0">
                <a:solidFill>
                  <a:srgbClr val="C00000"/>
                </a:solidFill>
                <a:latin typeface="Times New Roman" panose="02020603050405020304" pitchFamily="18" charset="0"/>
                <a:cs typeface="Times New Roman" panose="02020603050405020304" pitchFamily="18" charset="0"/>
              </a:rPr>
              <a:t>CHAPTER 1: INTRODUCTION</a:t>
            </a:r>
          </a:p>
          <a:p>
            <a:endParaRPr lang="en-US" i="1" dirty="0" smtClean="0"/>
          </a:p>
          <a:p>
            <a:r>
              <a:rPr lang="en-US" sz="3200" i="1" u="sng" dirty="0" smtClean="0">
                <a:latin typeface="Arial" panose="020B0604020202020204" pitchFamily="34" charset="0"/>
                <a:cs typeface="Arial" panose="020B0604020202020204" pitchFamily="34" charset="0"/>
              </a:rPr>
              <a:t>1.1 </a:t>
            </a:r>
            <a:r>
              <a:rPr lang="en-US" sz="3200" i="1" u="sng" dirty="0" smtClean="0">
                <a:cs typeface="Arial" panose="020B0604020202020204" pitchFamily="34" charset="0"/>
              </a:rPr>
              <a:t>Welcome</a:t>
            </a:r>
          </a:p>
          <a:p>
            <a:r>
              <a:rPr lang="en-US" sz="2800" dirty="0" smtClean="0"/>
              <a:t>Welcome </a:t>
            </a:r>
            <a:r>
              <a:rPr lang="en-US" sz="2800" dirty="0"/>
              <a:t>to the Ohio Study (tOS). The Center for Human Resource Research (CHRR) is pleased that you are joining our team of Interviewers and other staff who are conducting the fieldwork for this important survey</a:t>
            </a:r>
            <a:r>
              <a:rPr lang="en-US" sz="2800" dirty="0" smtClean="0"/>
              <a:t>.</a:t>
            </a:r>
            <a:endParaRPr lang="en-US" sz="2800" dirty="0"/>
          </a:p>
          <a:p>
            <a:endParaRPr lang="en-US" sz="2800" dirty="0"/>
          </a:p>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dirty="0"/>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270753" y="2801970"/>
            <a:ext cx="2667000" cy="3571875"/>
          </a:xfrm>
          <a:prstGeom prst="rect">
            <a:avLst/>
          </a:prstGeom>
        </p:spPr>
      </p:pic>
      <p:sp>
        <p:nvSpPr>
          <p:cNvPr id="6" name="TextBox 5"/>
          <p:cNvSpPr txBox="1"/>
          <p:nvPr/>
        </p:nvSpPr>
        <p:spPr>
          <a:xfrm>
            <a:off x="2937753" y="2610683"/>
            <a:ext cx="8891081" cy="4247317"/>
          </a:xfrm>
          <a:prstGeom prst="rect">
            <a:avLst/>
          </a:prstGeom>
          <a:noFill/>
        </p:spPr>
        <p:txBody>
          <a:bodyPr wrap="square" rtlCol="0">
            <a:spAutoFit/>
          </a:bodyPr>
          <a:lstStyle/>
          <a:p>
            <a:r>
              <a:rPr lang="en-US" sz="2800" b="1" dirty="0"/>
              <a:t>Who is conducting the Ohio Study?</a:t>
            </a:r>
            <a:endParaRPr lang="en-US" sz="2800" dirty="0"/>
          </a:p>
          <a:p>
            <a:r>
              <a:rPr lang="en-US" sz="2800" dirty="0"/>
              <a:t>Dr. Chris Browning is a professor of sociology at The Ohio State </a:t>
            </a:r>
            <a:r>
              <a:rPr lang="en-US" sz="2800" dirty="0" smtClean="0"/>
              <a:t>University and our </a:t>
            </a:r>
            <a:r>
              <a:rPr lang="en-US" sz="2800" smtClean="0"/>
              <a:t>Principal Investigator (PI). </a:t>
            </a:r>
            <a:r>
              <a:rPr lang="en-US" sz="2800" dirty="0"/>
              <a:t>He and his colleagues are conducting this research on the day-to-day lives of young people</a:t>
            </a:r>
            <a:r>
              <a:rPr lang="en-US" sz="2800" dirty="0" smtClean="0"/>
              <a:t>.</a:t>
            </a:r>
          </a:p>
          <a:p>
            <a:endParaRPr lang="en-US" sz="2800" dirty="0"/>
          </a:p>
          <a:p>
            <a:r>
              <a:rPr lang="en-US" sz="2800" dirty="0" smtClean="0"/>
              <a:t>CHRR</a:t>
            </a:r>
            <a:r>
              <a:rPr lang="en-US" sz="2800" dirty="0"/>
              <a:t>, a part of </a:t>
            </a:r>
            <a:r>
              <a:rPr lang="en-US" sz="2800" dirty="0" smtClean="0"/>
              <a:t>The Ohio </a:t>
            </a:r>
            <a:r>
              <a:rPr lang="en-US" sz="2800" dirty="0"/>
              <a:t>State University, will oversee data collection and dissemination. We will also hire interviewers working in the Columbus area.</a:t>
            </a:r>
          </a:p>
          <a:p>
            <a:endParaRPr lang="en-US" dirty="0"/>
          </a:p>
        </p:txBody>
      </p:sp>
    </p:spTree>
    <p:extLst>
      <p:ext uri="{BB962C8B-B14F-4D97-AF65-F5344CB8AC3E}">
        <p14:creationId xmlns:p14="http://schemas.microsoft.com/office/powerpoint/2010/main" val="878872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12313920" cy="6463308"/>
          </a:xfrm>
          <a:prstGeom prst="rect">
            <a:avLst/>
          </a:prstGeom>
          <a:noFill/>
        </p:spPr>
        <p:txBody>
          <a:bodyPr wrap="square" rtlCol="0">
            <a:spAutoFit/>
          </a:bodyPr>
          <a:lstStyle/>
          <a:p>
            <a:r>
              <a:rPr lang="en-US" sz="3200" i="1" u="sng" dirty="0" smtClean="0"/>
              <a:t>1.2 Background of the Ohio Study (tOS)</a:t>
            </a:r>
          </a:p>
          <a:p>
            <a:endParaRPr lang="en-US" dirty="0"/>
          </a:p>
          <a:p>
            <a:r>
              <a:rPr lang="en-US" sz="2800" dirty="0" smtClean="0"/>
              <a:t>Studies of children’s development typically focus on what happens within the family or school environment.</a:t>
            </a:r>
          </a:p>
          <a:p>
            <a:endParaRPr lang="en-US" sz="2800" dirty="0"/>
          </a:p>
          <a:p>
            <a:r>
              <a:rPr lang="en-US" sz="2800" b="1" dirty="0" smtClean="0"/>
              <a:t>This study is intended to collect information on where adolescents spend their time, with whom they spend their time, and how they spend their time</a:t>
            </a:r>
            <a:r>
              <a:rPr lang="en-US" sz="2800" b="1" dirty="0" smtClean="0"/>
              <a:t>. You will conduct home interviews on Days 1 and 8, and the youth will do mini-surveys on a smartphone on Days 1-7.</a:t>
            </a:r>
            <a:endParaRPr lang="en-US" sz="2800" b="1" dirty="0" smtClean="0"/>
          </a:p>
          <a:p>
            <a:endParaRPr lang="en-US" sz="2800" b="1" dirty="0" smtClean="0"/>
          </a:p>
          <a:p>
            <a:r>
              <a:rPr lang="en-US" sz="2800" dirty="0" smtClean="0"/>
              <a:t>An important innovation of this study is our effort to collect information on the geographic locations of adolescent activities, in particular risky behaviors such as substance abuse and anti-social activities like stealing and violence. If we know exactly where they are going, and who they are with, families and communities can target areas where there is trouble.</a:t>
            </a:r>
            <a:endParaRPr lang="en-US" sz="2800" dirty="0"/>
          </a:p>
        </p:txBody>
      </p:sp>
    </p:spTree>
    <p:extLst>
      <p:ext uri="{BB962C8B-B14F-4D97-AF65-F5344CB8AC3E}">
        <p14:creationId xmlns:p14="http://schemas.microsoft.com/office/powerpoint/2010/main" val="1448330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7940635"/>
          </a:xfrm>
          <a:prstGeom prst="rect">
            <a:avLst/>
          </a:prstGeom>
          <a:noFill/>
        </p:spPr>
        <p:txBody>
          <a:bodyPr wrap="square" rtlCol="0">
            <a:spAutoFit/>
          </a:bodyPr>
          <a:lstStyle/>
          <a:p>
            <a:r>
              <a:rPr lang="en-US" sz="3200" i="1" u="sng" dirty="0" smtClean="0"/>
              <a:t>1.3 The Sample for </a:t>
            </a:r>
            <a:r>
              <a:rPr lang="en-US" sz="3200" i="1" u="sng" dirty="0" err="1" smtClean="0"/>
              <a:t>tOS</a:t>
            </a:r>
            <a:endParaRPr lang="en-US" sz="3200" i="1" u="sng" dirty="0" smtClean="0"/>
          </a:p>
          <a:p>
            <a:endParaRPr lang="en-US" i="1" u="sng" dirty="0" smtClean="0"/>
          </a:p>
          <a:p>
            <a:r>
              <a:rPr lang="en-US" sz="2000" dirty="0" smtClean="0"/>
              <a:t>Our sample for the Ohio Study (tOS) is randomly selected from families inside I-270. </a:t>
            </a:r>
          </a:p>
          <a:p>
            <a:endParaRPr lang="en-US" sz="2000" dirty="0" smtClean="0"/>
          </a:p>
          <a:p>
            <a:r>
              <a:rPr lang="en-US" sz="2000" dirty="0" smtClean="0"/>
              <a:t>You will be </a:t>
            </a:r>
            <a:r>
              <a:rPr lang="en-US" sz="2000" b="1" dirty="0" smtClean="0"/>
              <a:t>interviewing a RESIDENT parent/caregiver and </a:t>
            </a:r>
            <a:r>
              <a:rPr lang="en-US" sz="2000" b="1" u="sng" dirty="0" smtClean="0"/>
              <a:t>THE ONE resident child between the ages of 11 and 17 </a:t>
            </a:r>
            <a:r>
              <a:rPr lang="en-US" sz="2000" u="sng" dirty="0" smtClean="0"/>
              <a:t>with the </a:t>
            </a:r>
            <a:r>
              <a:rPr lang="en-US" sz="2000" b="1" u="sng" dirty="0" smtClean="0"/>
              <a:t>most recent birthday.</a:t>
            </a:r>
            <a:r>
              <a:rPr lang="en-US" sz="2000" b="1" dirty="0" smtClean="0"/>
              <a:t> </a:t>
            </a:r>
            <a:r>
              <a:rPr lang="en-US" sz="2000" dirty="0" smtClean="0"/>
              <a:t>Taking only the youth with the most recent birthday randomizes which youth in a household (HH) is interviewed, thereby preventing a bias that could invalidate the results.</a:t>
            </a:r>
          </a:p>
          <a:p>
            <a:endParaRPr lang="en-US" sz="2000" dirty="0"/>
          </a:p>
          <a:p>
            <a:r>
              <a:rPr lang="en-US" sz="2000" dirty="0"/>
              <a:t>We refer to the adult resident in the sample as the </a:t>
            </a:r>
            <a:r>
              <a:rPr lang="en-US" sz="2000" dirty="0" smtClean="0"/>
              <a:t>Parent/Caregiver (P/CG</a:t>
            </a:r>
            <a:r>
              <a:rPr lang="en-US" sz="2000" dirty="0"/>
              <a:t>) and each youth in the sample as the young person or youth.</a:t>
            </a:r>
          </a:p>
          <a:p>
            <a:endParaRPr lang="en-US" sz="2000" dirty="0"/>
          </a:p>
          <a:p>
            <a:r>
              <a:rPr lang="en-US" sz="2000" dirty="0"/>
              <a:t>Permission to interview the young person </a:t>
            </a:r>
            <a:r>
              <a:rPr lang="en-US" sz="2000" b="1" dirty="0"/>
              <a:t>must be given by a parent or guardian</a:t>
            </a:r>
            <a:r>
              <a:rPr lang="en-US" sz="2000" dirty="0"/>
              <a:t>. Although we prefer that the household information be collected from a resident parent to the eligible youth, this information </a:t>
            </a:r>
            <a:r>
              <a:rPr lang="en-US" sz="2000" b="1" dirty="0"/>
              <a:t>can be </a:t>
            </a:r>
            <a:r>
              <a:rPr lang="en-US" sz="2000" dirty="0"/>
              <a:t>collected from any adult resident in the household</a:t>
            </a:r>
            <a:r>
              <a:rPr lang="en-US" sz="2000" dirty="0" smtClean="0"/>
              <a:t>. Some households will also be given the opportunity to contribute saliva and hair.</a:t>
            </a:r>
          </a:p>
          <a:p>
            <a:endParaRPr lang="en-US" sz="2000" dirty="0"/>
          </a:p>
          <a:p>
            <a:r>
              <a:rPr lang="en-US" sz="2000" dirty="0" smtClean="0"/>
              <a:t>So ONE adult and ONE child from each household will be interviewed. The youth can not be switched with other household members. You will interview these two people, in their home, on Day 1 and Day 8.</a:t>
            </a:r>
          </a:p>
          <a:p>
            <a:endParaRPr lang="en-US" sz="2000" dirty="0"/>
          </a:p>
          <a:p>
            <a:r>
              <a:rPr lang="en-US" sz="2000" dirty="0" smtClean="0"/>
              <a:t>The Ohio Study will provide a smart phone for the youth to carry on Days 1-7, both to track the actual locations of the youth, and so the youth respondent can answer mini-surveys (EMAs) from time to time. </a:t>
            </a:r>
          </a:p>
          <a:p>
            <a:endParaRPr lang="en-US" sz="2000" dirty="0"/>
          </a:p>
          <a:p>
            <a:endParaRPr lang="en-US" sz="2000" dirty="0" smtClean="0"/>
          </a:p>
          <a:p>
            <a:r>
              <a:rPr lang="en-US" sz="2000" b="1" dirty="0" smtClean="0"/>
              <a:t>Remember! The sampled young person must be of ages 11 – 17 with the most recent birthday and living at the sampled residence.</a:t>
            </a:r>
            <a:endParaRPr lang="en-US" dirty="0"/>
          </a:p>
        </p:txBody>
      </p:sp>
    </p:spTree>
    <p:extLst>
      <p:ext uri="{BB962C8B-B14F-4D97-AF65-F5344CB8AC3E}">
        <p14:creationId xmlns:p14="http://schemas.microsoft.com/office/powerpoint/2010/main" val="280896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6740307"/>
          </a:xfrm>
          <a:prstGeom prst="rect">
            <a:avLst/>
          </a:prstGeom>
          <a:noFill/>
        </p:spPr>
        <p:txBody>
          <a:bodyPr wrap="square" rtlCol="0">
            <a:spAutoFit/>
          </a:bodyPr>
          <a:lstStyle/>
          <a:p>
            <a:endParaRPr lang="en-US" sz="2400" dirty="0" smtClean="0">
              <a:solidFill>
                <a:prstClr val="black"/>
              </a:solidFill>
            </a:endParaRPr>
          </a:p>
          <a:p>
            <a:r>
              <a:rPr lang="en-US" sz="2400" dirty="0">
                <a:solidFill>
                  <a:prstClr val="black"/>
                </a:solidFill>
              </a:rPr>
              <a:t>The first pilot in 2011 tested our ability to capture latitude and longitude in a survey. </a:t>
            </a:r>
            <a:r>
              <a:rPr lang="en-US" sz="2400" dirty="0" smtClean="0">
                <a:solidFill>
                  <a:prstClr val="black"/>
                </a:solidFill>
              </a:rPr>
              <a:t> The </a:t>
            </a:r>
            <a:r>
              <a:rPr lang="en-US" sz="2400" dirty="0">
                <a:solidFill>
                  <a:prstClr val="black"/>
                </a:solidFill>
              </a:rPr>
              <a:t>expanded 2012 pilot tested our ability to capture a matrix of</a:t>
            </a:r>
          </a:p>
          <a:p>
            <a:r>
              <a:rPr lang="en-US" sz="2400" dirty="0">
                <a:solidFill>
                  <a:prstClr val="black"/>
                </a:solidFill>
              </a:rPr>
              <a:t> </a:t>
            </a:r>
            <a:r>
              <a:rPr lang="en-US" sz="2400" dirty="0" smtClean="0">
                <a:solidFill>
                  <a:prstClr val="black"/>
                </a:solidFill>
              </a:rPr>
              <a:t>who/what/when/where  </a:t>
            </a:r>
            <a:r>
              <a:rPr lang="en-US" sz="2400" dirty="0">
                <a:solidFill>
                  <a:prstClr val="black"/>
                </a:solidFill>
              </a:rPr>
              <a:t>in real time, and retrospectively. </a:t>
            </a:r>
          </a:p>
          <a:p>
            <a:endParaRPr lang="en-US" sz="2400" dirty="0">
              <a:solidFill>
                <a:prstClr val="black"/>
              </a:solidFill>
            </a:endParaRPr>
          </a:p>
          <a:p>
            <a:r>
              <a:rPr lang="en-US" sz="2400" dirty="0">
                <a:solidFill>
                  <a:prstClr val="black"/>
                </a:solidFill>
              </a:rPr>
              <a:t>Ultimately, we would like to understand how families, peer networks, schools, and neighborhoods work together to influence children’s lives. </a:t>
            </a:r>
          </a:p>
          <a:p>
            <a:endParaRPr lang="en-US" sz="2400" dirty="0">
              <a:solidFill>
                <a:prstClr val="black"/>
              </a:solidFill>
            </a:endParaRPr>
          </a:p>
          <a:p>
            <a:r>
              <a:rPr lang="en-US" sz="2400" dirty="0">
                <a:solidFill>
                  <a:prstClr val="black"/>
                </a:solidFill>
              </a:rPr>
              <a:t>Now that all the pieces are field-proven, we’re going after a longitudinal sample of thousands 2013/2014.</a:t>
            </a:r>
          </a:p>
          <a:p>
            <a:endParaRPr lang="en-US" sz="2400" dirty="0" smtClean="0">
              <a:solidFill>
                <a:prstClr val="black"/>
              </a:solidFill>
            </a:endParaRPr>
          </a:p>
          <a:p>
            <a:r>
              <a:rPr lang="en-US" sz="2400" dirty="0" smtClean="0">
                <a:solidFill>
                  <a:prstClr val="black"/>
                </a:solidFill>
              </a:rPr>
              <a:t>This is the MOST complicated project we have ever done: 2 home visits, 35 self-administered mini-surveys, saliva and hair from selected households and a time/place/activity/person matrix! Later we’ll be adding the opportunity for some households to participate in an MRI. CHRR </a:t>
            </a:r>
            <a:r>
              <a:rPr lang="en-US" sz="2400" dirty="0">
                <a:solidFill>
                  <a:prstClr val="black"/>
                </a:solidFill>
              </a:rPr>
              <a:t>technical staff appreciates all questions, comments and criticisms regarding any </a:t>
            </a:r>
            <a:r>
              <a:rPr lang="en-US" sz="2400" dirty="0" smtClean="0">
                <a:solidFill>
                  <a:prstClr val="black"/>
                </a:solidFill>
              </a:rPr>
              <a:t>aspect </a:t>
            </a:r>
            <a:r>
              <a:rPr lang="en-US" sz="2400" dirty="0">
                <a:solidFill>
                  <a:prstClr val="black"/>
                </a:solidFill>
              </a:rPr>
              <a:t>of the project</a:t>
            </a:r>
            <a:r>
              <a:rPr lang="en-US" sz="2400" dirty="0" smtClean="0">
                <a:solidFill>
                  <a:prstClr val="black"/>
                </a:solidFill>
              </a:rPr>
              <a:t>. Due to the nature of the research, however, we are not able to change question wording unless it’s clearly a mistake. Even if it sounds dorky, it is what it is.</a:t>
            </a:r>
            <a:endParaRPr lang="en-US" sz="2400" dirty="0">
              <a:solidFill>
                <a:prstClr val="black"/>
              </a:solidFill>
            </a:endParaRPr>
          </a:p>
          <a:p>
            <a:endParaRPr lang="en-US" sz="2400" i="1" dirty="0" smtClean="0">
              <a:solidFill>
                <a:prstClr val="black"/>
              </a:solidFill>
            </a:endParaRPr>
          </a:p>
        </p:txBody>
      </p:sp>
    </p:spTree>
    <p:extLst>
      <p:ext uri="{BB962C8B-B14F-4D97-AF65-F5344CB8AC3E}">
        <p14:creationId xmlns:p14="http://schemas.microsoft.com/office/powerpoint/2010/main" val="2549452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49902" y="-149139"/>
            <a:ext cx="11835685" cy="7602081"/>
          </a:xfrm>
          <a:prstGeom prst="rect">
            <a:avLst/>
          </a:prstGeom>
          <a:noFill/>
        </p:spPr>
        <p:txBody>
          <a:bodyPr wrap="square" rtlCol="0">
            <a:spAutoFit/>
          </a:bodyPr>
          <a:lstStyle/>
          <a:p>
            <a:endParaRPr lang="en-US" sz="2400" dirty="0">
              <a:solidFill>
                <a:prstClr val="black"/>
              </a:solidFill>
            </a:endParaRPr>
          </a:p>
          <a:p>
            <a:r>
              <a:rPr lang="en-US" sz="2800" b="1" dirty="0" smtClean="0">
                <a:solidFill>
                  <a:prstClr val="black"/>
                </a:solidFill>
              </a:rPr>
              <a:t>Respondent Incentives </a:t>
            </a:r>
            <a:r>
              <a:rPr lang="en-US" sz="2800" b="1" dirty="0" smtClean="0">
                <a:solidFill>
                  <a:prstClr val="black"/>
                </a:solidFill>
              </a:rPr>
              <a:t>for participation:</a:t>
            </a:r>
          </a:p>
          <a:p>
            <a:endParaRPr lang="en-US" sz="2800" b="1" dirty="0" smtClean="0">
              <a:solidFill>
                <a:prstClr val="black"/>
              </a:solidFill>
            </a:endParaRPr>
          </a:p>
          <a:p>
            <a:r>
              <a:rPr lang="en-US" sz="2400" b="1" u="sng" dirty="0" smtClean="0">
                <a:solidFill>
                  <a:prstClr val="black"/>
                </a:solidFill>
              </a:rPr>
              <a:t>MONEY</a:t>
            </a:r>
          </a:p>
          <a:p>
            <a:r>
              <a:rPr lang="en-US" sz="2400" dirty="0" smtClean="0">
                <a:solidFill>
                  <a:prstClr val="black"/>
                </a:solidFill>
              </a:rPr>
              <a:t>Parent Survey: $25</a:t>
            </a:r>
          </a:p>
          <a:p>
            <a:r>
              <a:rPr lang="en-US" sz="2400" dirty="0" smtClean="0">
                <a:solidFill>
                  <a:prstClr val="black"/>
                </a:solidFill>
              </a:rPr>
              <a:t>Youth Survey: $25</a:t>
            </a:r>
          </a:p>
          <a:p>
            <a:r>
              <a:rPr lang="en-US" sz="2400" dirty="0" smtClean="0">
                <a:solidFill>
                  <a:prstClr val="black"/>
                </a:solidFill>
              </a:rPr>
              <a:t>Saliva: $30</a:t>
            </a:r>
          </a:p>
          <a:p>
            <a:r>
              <a:rPr lang="en-US" sz="2400" dirty="0" smtClean="0">
                <a:solidFill>
                  <a:prstClr val="black"/>
                </a:solidFill>
              </a:rPr>
              <a:t>Hair $30</a:t>
            </a:r>
          </a:p>
          <a:p>
            <a:endParaRPr lang="en-US" sz="2400" dirty="0" smtClean="0">
              <a:solidFill>
                <a:prstClr val="black"/>
              </a:solidFill>
            </a:endParaRPr>
          </a:p>
          <a:p>
            <a:r>
              <a:rPr lang="en-US" sz="2400" b="1" u="sng" dirty="0" smtClean="0">
                <a:solidFill>
                  <a:prstClr val="black"/>
                </a:solidFill>
              </a:rPr>
              <a:t>Community Service Certificate</a:t>
            </a:r>
          </a:p>
          <a:p>
            <a:endParaRPr lang="en-US" sz="2400" b="1" u="sng" dirty="0">
              <a:solidFill>
                <a:prstClr val="black"/>
              </a:solidFill>
            </a:endParaRPr>
          </a:p>
          <a:p>
            <a:r>
              <a:rPr lang="en-US" sz="2400" b="1" u="sng" dirty="0" smtClean="0">
                <a:solidFill>
                  <a:prstClr val="black"/>
                </a:solidFill>
              </a:rPr>
              <a:t>BUCKEYE Raffle</a:t>
            </a:r>
          </a:p>
          <a:p>
            <a:endParaRPr lang="en-US" sz="2400" dirty="0">
              <a:solidFill>
                <a:prstClr val="black"/>
              </a:solidFill>
            </a:endParaRPr>
          </a:p>
          <a:p>
            <a:r>
              <a:rPr lang="en-US" sz="2400" b="1" dirty="0" smtClean="0">
                <a:solidFill>
                  <a:prstClr val="black"/>
                </a:solidFill>
              </a:rPr>
              <a:t>The most </a:t>
            </a:r>
            <a:r>
              <a:rPr lang="en-US" sz="2400" b="1" dirty="0">
                <a:solidFill>
                  <a:prstClr val="black"/>
                </a:solidFill>
              </a:rPr>
              <a:t>any HH can receive is $100.00</a:t>
            </a:r>
            <a:r>
              <a:rPr lang="en-US" sz="2400" b="1" dirty="0" smtClean="0">
                <a:solidFill>
                  <a:prstClr val="black"/>
                </a:solidFill>
              </a:rPr>
              <a:t>. HHs who aren’t part of the biomarker experiment will only receive $50.00.</a:t>
            </a:r>
            <a:endParaRPr lang="en-US" sz="2400" b="1" dirty="0">
              <a:solidFill>
                <a:prstClr val="black"/>
              </a:solidFill>
            </a:endParaRPr>
          </a:p>
          <a:p>
            <a:r>
              <a:rPr lang="en-US" sz="2400" dirty="0" smtClean="0">
                <a:solidFill>
                  <a:prstClr val="black"/>
                </a:solidFill>
              </a:rPr>
              <a:t>If the parent and the youth decide to participate, we will provide them with a certificate for community service hours. The Youth will also be entered in a monthly raffle to win OSU related prizes.</a:t>
            </a:r>
          </a:p>
          <a:p>
            <a:endParaRPr lang="en-US" sz="2400" dirty="0">
              <a:solidFill>
                <a:prstClr val="black"/>
              </a:solidFill>
            </a:endParaRPr>
          </a:p>
          <a:p>
            <a:endParaRPr lang="en-US" sz="2400" dirty="0">
              <a:solidFill>
                <a:prstClr val="black"/>
              </a:solidFill>
            </a:endParaRPr>
          </a:p>
        </p:txBody>
      </p:sp>
    </p:spTree>
    <p:extLst>
      <p:ext uri="{BB962C8B-B14F-4D97-AF65-F5344CB8AC3E}">
        <p14:creationId xmlns:p14="http://schemas.microsoft.com/office/powerpoint/2010/main" val="894321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7571303"/>
          </a:xfrm>
          <a:prstGeom prst="rect">
            <a:avLst/>
          </a:prstGeom>
          <a:noFill/>
        </p:spPr>
        <p:txBody>
          <a:bodyPr wrap="square" rtlCol="0">
            <a:spAutoFit/>
          </a:bodyPr>
          <a:lstStyle/>
          <a:p>
            <a:endParaRPr lang="en-US" sz="2000" b="1" dirty="0" smtClean="0">
              <a:solidFill>
                <a:prstClr val="black"/>
              </a:solidFill>
            </a:endParaRPr>
          </a:p>
          <a:p>
            <a:r>
              <a:rPr lang="en-US" sz="2000" b="1" dirty="0" err="1" smtClean="0">
                <a:solidFill>
                  <a:prstClr val="black"/>
                </a:solidFill>
              </a:rPr>
              <a:t>tOS</a:t>
            </a:r>
            <a:r>
              <a:rPr lang="en-US" sz="2000" dirty="0" smtClean="0">
                <a:solidFill>
                  <a:prstClr val="black"/>
                </a:solidFill>
              </a:rPr>
              <a:t> is using new technology and procedures that go far beyond what was done in the pilot studies, including some very sensitive questions on risky behavior such as sexual activity and drug use.</a:t>
            </a:r>
          </a:p>
          <a:p>
            <a:endParaRPr lang="en-US" sz="2000" dirty="0">
              <a:solidFill>
                <a:prstClr val="black"/>
              </a:solidFill>
            </a:endParaRPr>
          </a:p>
          <a:p>
            <a:r>
              <a:rPr lang="en-US" sz="2000" dirty="0" smtClean="0">
                <a:solidFill>
                  <a:prstClr val="black"/>
                </a:solidFill>
              </a:rPr>
              <a:t>It is important </a:t>
            </a:r>
            <a:r>
              <a:rPr lang="en-US" sz="2000" b="1" dirty="0" smtClean="0">
                <a:solidFill>
                  <a:prstClr val="black"/>
                </a:solidFill>
              </a:rPr>
              <a:t>to collect this information and protect their privacy </a:t>
            </a:r>
            <a:r>
              <a:rPr lang="en-US" sz="2000" dirty="0" smtClean="0">
                <a:solidFill>
                  <a:prstClr val="black"/>
                </a:solidFill>
              </a:rPr>
              <a:t>at the same time. </a:t>
            </a:r>
          </a:p>
          <a:p>
            <a:r>
              <a:rPr lang="en-US" sz="2000" dirty="0" smtClean="0">
                <a:solidFill>
                  <a:prstClr val="black"/>
                </a:solidFill>
              </a:rPr>
              <a:t>Several steps are taken to help ensure this:</a:t>
            </a:r>
          </a:p>
          <a:p>
            <a:endParaRPr lang="en-US" sz="2000" dirty="0" smtClean="0">
              <a:solidFill>
                <a:prstClr val="black"/>
              </a:solidFill>
            </a:endParaRPr>
          </a:p>
          <a:p>
            <a:r>
              <a:rPr lang="en-US" sz="2000" u="sng" dirty="0" smtClean="0">
                <a:solidFill>
                  <a:prstClr val="black"/>
                </a:solidFill>
              </a:rPr>
              <a:t>First</a:t>
            </a:r>
            <a:r>
              <a:rPr lang="en-US" sz="2000" dirty="0" smtClean="0">
                <a:solidFill>
                  <a:prstClr val="black"/>
                </a:solidFill>
              </a:rPr>
              <a:t>, you will not be collecting the full names of the youth’s family and friends (network partners); instead, we allow the respondent parent and youth to make up nicknames or just give us their first name and the first letter of their last name to protect their privacy. </a:t>
            </a:r>
          </a:p>
          <a:p>
            <a:endParaRPr lang="en-US" sz="2000" dirty="0" smtClean="0">
              <a:solidFill>
                <a:prstClr val="black"/>
              </a:solidFill>
            </a:endParaRPr>
          </a:p>
          <a:p>
            <a:r>
              <a:rPr lang="en-US" sz="2000" u="sng" dirty="0" smtClean="0">
                <a:solidFill>
                  <a:prstClr val="black"/>
                </a:solidFill>
              </a:rPr>
              <a:t>Second</a:t>
            </a:r>
            <a:r>
              <a:rPr lang="en-US" sz="2000" dirty="0" smtClean="0">
                <a:solidFill>
                  <a:prstClr val="black"/>
                </a:solidFill>
              </a:rPr>
              <a:t>, we want to respect the privacy of the Youth in particular. If at any time there is someone near enough to hear yourself and the Respondent, and you think the survey questions might be sensitive, turn the laptop to the R and allow them to read silently and point to the answers.</a:t>
            </a:r>
          </a:p>
          <a:p>
            <a:endParaRPr lang="en-US" sz="2000" dirty="0" smtClean="0">
              <a:solidFill>
                <a:prstClr val="black"/>
              </a:solidFill>
            </a:endParaRPr>
          </a:p>
          <a:p>
            <a:r>
              <a:rPr lang="en-US" sz="2000" dirty="0">
                <a:solidFill>
                  <a:prstClr val="black"/>
                </a:solidFill>
              </a:rPr>
              <a:t>Except as provided by law, any personal information given you will be kept confidential and secure by you the interviewer and the project staff at CHRR. </a:t>
            </a:r>
            <a:endParaRPr lang="en-US" sz="2000" dirty="0" smtClean="0">
              <a:solidFill>
                <a:prstClr val="black"/>
              </a:solidFill>
            </a:endParaRPr>
          </a:p>
          <a:p>
            <a:endParaRPr lang="en-US" sz="2000" dirty="0" smtClean="0">
              <a:solidFill>
                <a:prstClr val="black"/>
              </a:solidFill>
            </a:endParaRPr>
          </a:p>
          <a:p>
            <a:r>
              <a:rPr lang="en-US" sz="2000" b="1" dirty="0" smtClean="0">
                <a:solidFill>
                  <a:prstClr val="black"/>
                </a:solidFill>
              </a:rPr>
              <a:t>If </a:t>
            </a:r>
            <a:r>
              <a:rPr lang="en-US" sz="2000" b="1" dirty="0">
                <a:solidFill>
                  <a:prstClr val="black"/>
                </a:solidFill>
              </a:rPr>
              <a:t>you see or hear evidence of child abuse, you must report it to your FM as soon as you leave the </a:t>
            </a:r>
            <a:r>
              <a:rPr lang="en-US" sz="2000" b="1" dirty="0" smtClean="0">
                <a:solidFill>
                  <a:prstClr val="black"/>
                </a:solidFill>
              </a:rPr>
              <a:t>HH.</a:t>
            </a:r>
          </a:p>
          <a:p>
            <a:endParaRPr lang="en-US" sz="2000" b="1" dirty="0" smtClean="0">
              <a:solidFill>
                <a:prstClr val="black"/>
              </a:solidFill>
            </a:endParaRPr>
          </a:p>
          <a:p>
            <a:r>
              <a:rPr lang="en-US" sz="2000" dirty="0" smtClean="0">
                <a:solidFill>
                  <a:prstClr val="black"/>
                </a:solidFill>
              </a:rPr>
              <a:t>Any </a:t>
            </a:r>
            <a:r>
              <a:rPr lang="en-US" sz="2000" dirty="0">
                <a:solidFill>
                  <a:prstClr val="black"/>
                </a:solidFill>
              </a:rPr>
              <a:t>information collected by the web survey will be kept confidential and secure in a database at The Ohio State University.</a:t>
            </a:r>
          </a:p>
          <a:p>
            <a:endParaRPr lang="en-US" sz="2800"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646330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rgbClr val="FFC00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19743" y="0"/>
            <a:ext cx="12372304" cy="7509748"/>
          </a:xfrm>
          <a:prstGeom prst="rect">
            <a:avLst/>
          </a:prstGeom>
          <a:noFill/>
        </p:spPr>
        <p:txBody>
          <a:bodyPr wrap="square" rtlCol="0">
            <a:spAutoFit/>
          </a:bodyPr>
          <a:lstStyle/>
          <a:p>
            <a:r>
              <a:rPr lang="en-US" sz="3200" i="1" u="sng" dirty="0" smtClean="0"/>
              <a:t>1.4 A few Important Definitions</a:t>
            </a:r>
          </a:p>
          <a:p>
            <a:r>
              <a:rPr lang="en-US" b="1" dirty="0" smtClean="0"/>
              <a:t>●PII=</a:t>
            </a:r>
            <a:r>
              <a:rPr lang="en-US" b="1" u="sng" dirty="0" smtClean="0"/>
              <a:t>P</a:t>
            </a:r>
            <a:r>
              <a:rPr lang="en-US" b="1" dirty="0" smtClean="0"/>
              <a:t>ersonally </a:t>
            </a:r>
            <a:r>
              <a:rPr lang="en-US" b="1" u="sng" dirty="0" smtClean="0"/>
              <a:t>I</a:t>
            </a:r>
            <a:r>
              <a:rPr lang="en-US" b="1" dirty="0" smtClean="0"/>
              <a:t>dentifiable </a:t>
            </a:r>
            <a:r>
              <a:rPr lang="en-US" b="1" u="sng" dirty="0" smtClean="0"/>
              <a:t>I</a:t>
            </a:r>
            <a:r>
              <a:rPr lang="en-US" b="1" dirty="0" smtClean="0"/>
              <a:t>nformation. </a:t>
            </a:r>
            <a:r>
              <a:rPr lang="en-US" dirty="0" smtClean="0"/>
              <a:t>That is, information that can be used to link a respondent to confidential data or a particular survey.</a:t>
            </a:r>
          </a:p>
          <a:p>
            <a:r>
              <a:rPr lang="en-US" b="1" dirty="0" smtClean="0"/>
              <a:t>● </a:t>
            </a:r>
            <a:r>
              <a:rPr lang="en-US" b="1" dirty="0"/>
              <a:t>R=</a:t>
            </a:r>
            <a:r>
              <a:rPr lang="en-US" b="1" u="sng" dirty="0"/>
              <a:t>R</a:t>
            </a:r>
            <a:r>
              <a:rPr lang="en-US" b="1" dirty="0"/>
              <a:t>espondent</a:t>
            </a:r>
            <a:r>
              <a:rPr lang="en-US" b="1" dirty="0" smtClean="0"/>
              <a:t>, </a:t>
            </a:r>
            <a:r>
              <a:rPr lang="en-US" dirty="0" smtClean="0"/>
              <a:t>Resp, Participant. Youth R is the 11-17 year old with the most recent birthday. Parent R is parent of the Youth R.</a:t>
            </a:r>
          </a:p>
          <a:p>
            <a:endParaRPr lang="en-US" b="1" dirty="0" smtClean="0"/>
          </a:p>
          <a:p>
            <a:r>
              <a:rPr lang="en-US" b="1" dirty="0"/>
              <a:t>● CAPI=</a:t>
            </a:r>
            <a:r>
              <a:rPr lang="en-US" b="1" u="sng" dirty="0"/>
              <a:t>C</a:t>
            </a:r>
            <a:r>
              <a:rPr lang="en-US" b="1" dirty="0"/>
              <a:t>omputer </a:t>
            </a:r>
            <a:r>
              <a:rPr lang="en-US" b="1" u="sng" dirty="0" smtClean="0"/>
              <a:t>A</a:t>
            </a:r>
            <a:r>
              <a:rPr lang="en-US" b="1" dirty="0" smtClean="0"/>
              <a:t>ssisted </a:t>
            </a:r>
            <a:r>
              <a:rPr lang="en-US" b="1" u="sng" dirty="0" smtClean="0"/>
              <a:t>P</a:t>
            </a:r>
            <a:r>
              <a:rPr lang="en-US" b="1" dirty="0" smtClean="0"/>
              <a:t>ersonal </a:t>
            </a:r>
            <a:r>
              <a:rPr lang="en-US" b="1" u="sng" dirty="0" smtClean="0"/>
              <a:t>I</a:t>
            </a:r>
            <a:r>
              <a:rPr lang="en-US" b="1" dirty="0" smtClean="0"/>
              <a:t>nterview</a:t>
            </a:r>
            <a:r>
              <a:rPr lang="en-US" dirty="0" smtClean="0"/>
              <a:t>, the interviewer records the answers on the laptop, often used in complex surveys to improve data quality by using trained personnel.</a:t>
            </a:r>
          </a:p>
          <a:p>
            <a:endParaRPr lang="en-US" b="1" dirty="0" smtClean="0"/>
          </a:p>
          <a:p>
            <a:r>
              <a:rPr lang="en-US" b="1" dirty="0"/>
              <a:t>● CASI=</a:t>
            </a:r>
            <a:r>
              <a:rPr lang="en-US" b="1" u="sng" dirty="0"/>
              <a:t>C</a:t>
            </a:r>
            <a:r>
              <a:rPr lang="en-US" b="1" dirty="0"/>
              <a:t>omputer </a:t>
            </a:r>
            <a:r>
              <a:rPr lang="en-US" b="1" u="sng" dirty="0" smtClean="0"/>
              <a:t>A</a:t>
            </a:r>
            <a:r>
              <a:rPr lang="en-US" b="1" dirty="0" smtClean="0"/>
              <a:t>ssisted </a:t>
            </a:r>
            <a:r>
              <a:rPr lang="en-US" b="1" u="sng" dirty="0" smtClean="0"/>
              <a:t>S</a:t>
            </a:r>
            <a:r>
              <a:rPr lang="en-US" b="1" dirty="0" smtClean="0"/>
              <a:t>elf </a:t>
            </a:r>
            <a:r>
              <a:rPr lang="en-US" b="1" u="sng" dirty="0" smtClean="0"/>
              <a:t>I</a:t>
            </a:r>
            <a:r>
              <a:rPr lang="en-US" b="1" dirty="0" smtClean="0"/>
              <a:t>nterview</a:t>
            </a:r>
            <a:r>
              <a:rPr lang="en-US" dirty="0" smtClean="0"/>
              <a:t>, The R records his/her own answers directly on the laptop, often used for gathering sensitive information when lack of privacy is a concern.</a:t>
            </a:r>
          </a:p>
          <a:p>
            <a:endParaRPr lang="en-US" dirty="0" smtClean="0"/>
          </a:p>
          <a:p>
            <a:r>
              <a:rPr lang="en-US" b="1" dirty="0"/>
              <a:t>● EMA=</a:t>
            </a:r>
            <a:r>
              <a:rPr lang="en-US" b="1" u="sng" dirty="0"/>
              <a:t>E</a:t>
            </a:r>
            <a:r>
              <a:rPr lang="en-US" b="1" dirty="0"/>
              <a:t>cological </a:t>
            </a:r>
            <a:r>
              <a:rPr lang="en-US" b="1" u="sng" dirty="0"/>
              <a:t>M</a:t>
            </a:r>
            <a:r>
              <a:rPr lang="en-US" b="1" dirty="0"/>
              <a:t>omentary </a:t>
            </a:r>
            <a:r>
              <a:rPr lang="en-US" b="1" u="sng" dirty="0"/>
              <a:t>A</a:t>
            </a:r>
            <a:r>
              <a:rPr lang="en-US" b="1" dirty="0"/>
              <a:t>ssessment </a:t>
            </a:r>
            <a:r>
              <a:rPr lang="en-US" dirty="0"/>
              <a:t>is the mini-survey the youth will complete by themselves on Days 1-7.</a:t>
            </a:r>
          </a:p>
          <a:p>
            <a:endParaRPr lang="en-US" b="1" dirty="0" smtClean="0"/>
          </a:p>
          <a:p>
            <a:r>
              <a:rPr lang="en-US" b="1" dirty="0"/>
              <a:t>● Conversion=</a:t>
            </a:r>
            <a:r>
              <a:rPr lang="en-US" dirty="0"/>
              <a:t>Converting </a:t>
            </a:r>
            <a:r>
              <a:rPr lang="en-US" dirty="0" smtClean="0"/>
              <a:t>a</a:t>
            </a:r>
            <a:r>
              <a:rPr lang="en-US" b="1" dirty="0" smtClean="0"/>
              <a:t> contact into </a:t>
            </a:r>
            <a:r>
              <a:rPr lang="en-US" dirty="0" smtClean="0"/>
              <a:t>a fully consented </a:t>
            </a:r>
            <a:r>
              <a:rPr lang="en-US" b="1" dirty="0" smtClean="0"/>
              <a:t>Respondent (R)</a:t>
            </a:r>
            <a:r>
              <a:rPr lang="en-US" dirty="0" smtClean="0"/>
              <a:t>.</a:t>
            </a:r>
          </a:p>
          <a:p>
            <a:endParaRPr lang="en-US" b="1" dirty="0" smtClean="0"/>
          </a:p>
          <a:p>
            <a:r>
              <a:rPr lang="en-US" b="1" dirty="0"/>
              <a:t>● QR </a:t>
            </a:r>
            <a:r>
              <a:rPr lang="en-US" b="1" dirty="0" smtClean="0"/>
              <a:t>Code=A 3-dimensional bar code </a:t>
            </a:r>
            <a:r>
              <a:rPr lang="en-US" dirty="0" smtClean="0"/>
              <a:t>used to link from a cell phone camera’s picture to a web address.</a:t>
            </a:r>
          </a:p>
          <a:p>
            <a:endParaRPr lang="en-US" b="1" dirty="0" smtClean="0"/>
          </a:p>
          <a:p>
            <a:r>
              <a:rPr lang="en-US" b="1" dirty="0"/>
              <a:t>● Consent=Agreeing </a:t>
            </a:r>
            <a:r>
              <a:rPr lang="en-US" b="1" dirty="0" smtClean="0"/>
              <a:t>to participate </a:t>
            </a:r>
            <a:r>
              <a:rPr lang="en-US" dirty="0" smtClean="0"/>
              <a:t>for oneself.</a:t>
            </a:r>
          </a:p>
          <a:p>
            <a:endParaRPr lang="en-US" dirty="0" smtClean="0"/>
          </a:p>
          <a:p>
            <a:r>
              <a:rPr lang="en-US" b="1" dirty="0"/>
              <a:t>● Permission=Giving permission for someone else to participate </a:t>
            </a:r>
            <a:r>
              <a:rPr lang="en-US" dirty="0"/>
              <a:t>(usually an adult for a minor).</a:t>
            </a:r>
          </a:p>
          <a:p>
            <a:endParaRPr lang="en-US" b="1" dirty="0"/>
          </a:p>
          <a:p>
            <a:r>
              <a:rPr lang="en-US" b="1" dirty="0"/>
              <a:t>● Assent=Agreeing to participate after someone else has given permission </a:t>
            </a:r>
            <a:r>
              <a:rPr lang="en-US" dirty="0"/>
              <a:t>(usually asked of a minor).</a:t>
            </a:r>
          </a:p>
          <a:p>
            <a:endParaRPr lang="en-US" b="1" dirty="0" smtClean="0"/>
          </a:p>
          <a:p>
            <a:r>
              <a:rPr lang="en-US" b="1" dirty="0"/>
              <a:t>● HH=</a:t>
            </a:r>
            <a:r>
              <a:rPr lang="en-US" b="1" u="sng" dirty="0"/>
              <a:t>h</a:t>
            </a:r>
            <a:r>
              <a:rPr lang="en-US" b="1" dirty="0"/>
              <a:t>ouse</a:t>
            </a:r>
            <a:r>
              <a:rPr lang="en-US" b="1" u="sng" dirty="0"/>
              <a:t>h</a:t>
            </a:r>
            <a:r>
              <a:rPr lang="en-US" b="1" dirty="0"/>
              <a:t>old</a:t>
            </a:r>
            <a:r>
              <a:rPr lang="en-US" b="1" dirty="0" smtClean="0"/>
              <a:t>= </a:t>
            </a:r>
            <a:r>
              <a:rPr lang="en-US" dirty="0" smtClean="0"/>
              <a:t>includes all the persons who occupy a housing unit.</a:t>
            </a:r>
          </a:p>
          <a:p>
            <a:endParaRPr lang="en-US" dirty="0"/>
          </a:p>
        </p:txBody>
      </p:sp>
    </p:spTree>
    <p:extLst>
      <p:ext uri="{BB962C8B-B14F-4D97-AF65-F5344CB8AC3E}">
        <p14:creationId xmlns:p14="http://schemas.microsoft.com/office/powerpoint/2010/main" val="3806770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duotone>
              <a:prstClr val="black"/>
              <a:schemeClr val="accent2">
                <a:tint val="45000"/>
                <a:satMod val="400000"/>
              </a:schemeClr>
            </a:duotone>
          </a:blip>
          <a:srcRect/>
          <a:stretch>
            <a:fillRect t="-39000" b="-39000"/>
          </a:stretch>
        </a:blipFill>
        <a:effectLst/>
      </p:bgPr>
    </p:bg>
    <p:spTree>
      <p:nvGrpSpPr>
        <p:cNvPr id="1" name=""/>
        <p:cNvGrpSpPr/>
        <p:nvPr/>
      </p:nvGrpSpPr>
      <p:grpSpPr>
        <a:xfrm>
          <a:off x="0" y="0"/>
          <a:ext cx="0" cy="0"/>
          <a:chOff x="0" y="0"/>
          <a:chExt cx="0" cy="0"/>
        </a:xfrm>
      </p:grpSpPr>
      <p:sp>
        <p:nvSpPr>
          <p:cNvPr id="2" name="TextBox 1"/>
          <p:cNvSpPr txBox="1"/>
          <p:nvPr/>
        </p:nvSpPr>
        <p:spPr>
          <a:xfrm>
            <a:off x="1" y="0"/>
            <a:ext cx="12192000" cy="8894743"/>
          </a:xfrm>
          <a:prstGeom prst="rect">
            <a:avLst/>
          </a:prstGeom>
          <a:noFill/>
        </p:spPr>
        <p:txBody>
          <a:bodyPr wrap="square" rtlCol="0">
            <a:spAutoFit/>
          </a:bodyPr>
          <a:lstStyle/>
          <a:p>
            <a:r>
              <a:rPr lang="en-US" sz="3200" i="1" u="sng" dirty="0" smtClean="0"/>
              <a:t>Section 1.5 The flow of the Ohio Study (also on your desktop)</a:t>
            </a:r>
            <a:endParaRPr lang="en-US" sz="3200" u="sng" dirty="0" smtClean="0"/>
          </a:p>
          <a:p>
            <a:endParaRPr lang="en-US" b="1" dirty="0" smtClean="0"/>
          </a:p>
          <a:p>
            <a:r>
              <a:rPr lang="en-US" b="1" dirty="0" smtClean="0"/>
              <a:t>PHONE Screener 1489 and Tracking 1496:</a:t>
            </a:r>
            <a:endParaRPr lang="en-US" b="1" dirty="0" smtClean="0"/>
          </a:p>
          <a:p>
            <a:r>
              <a:rPr lang="en-US" dirty="0" smtClean="0"/>
              <a:t>Screen HHs for eligibility, convert contacts into willing participants.</a:t>
            </a:r>
          </a:p>
          <a:p>
            <a:r>
              <a:rPr lang="en-US" dirty="0" smtClean="0"/>
              <a:t>Set appointments.</a:t>
            </a:r>
          </a:p>
          <a:p>
            <a:endParaRPr lang="en-US" dirty="0" smtClean="0"/>
          </a:p>
          <a:p>
            <a:r>
              <a:rPr lang="en-US" b="1" dirty="0" smtClean="0"/>
              <a:t>HOME VISIT 1, Day 1:</a:t>
            </a:r>
          </a:p>
          <a:p>
            <a:endParaRPr lang="en-US" dirty="0" smtClean="0"/>
          </a:p>
          <a:p>
            <a:r>
              <a:rPr lang="en-US" dirty="0" smtClean="0"/>
              <a:t>Establish rapport, answer questions; obtain Consent, Permission and Assents</a:t>
            </a:r>
          </a:p>
          <a:p>
            <a:pPr marL="342900" indent="-342900">
              <a:buFontTx/>
              <a:buAutoNum type="arabicPeriod"/>
            </a:pPr>
            <a:r>
              <a:rPr lang="en-US" dirty="0"/>
              <a:t>Youth Self-Administered </a:t>
            </a:r>
            <a:r>
              <a:rPr lang="en-US" dirty="0" smtClean="0"/>
              <a:t>Survey 1491</a:t>
            </a:r>
            <a:endParaRPr lang="en-US" dirty="0"/>
          </a:p>
          <a:p>
            <a:pPr marL="342900" indent="-342900">
              <a:buAutoNum type="arabicPeriod"/>
            </a:pPr>
            <a:r>
              <a:rPr lang="en-US" dirty="0" smtClean="0"/>
              <a:t>Adult </a:t>
            </a:r>
            <a:r>
              <a:rPr lang="en-US" dirty="0"/>
              <a:t>CAPI Survey </a:t>
            </a:r>
            <a:r>
              <a:rPr lang="en-US" dirty="0" smtClean="0"/>
              <a:t> 1493</a:t>
            </a:r>
          </a:p>
          <a:p>
            <a:pPr marL="342900" indent="-342900">
              <a:buFontTx/>
              <a:buAutoNum type="arabicPeriod"/>
            </a:pPr>
            <a:r>
              <a:rPr lang="en-US" dirty="0"/>
              <a:t>Adult Self-Administered </a:t>
            </a:r>
            <a:r>
              <a:rPr lang="en-US" dirty="0" smtClean="0"/>
              <a:t>Survey 1490</a:t>
            </a:r>
            <a:endParaRPr lang="en-US" dirty="0"/>
          </a:p>
          <a:p>
            <a:pPr marL="342900" indent="-342900">
              <a:buAutoNum type="arabicPeriod"/>
            </a:pPr>
            <a:r>
              <a:rPr lang="en-US" dirty="0" smtClean="0"/>
              <a:t>Youth CAPI Survey 1492</a:t>
            </a:r>
          </a:p>
          <a:p>
            <a:pPr marL="342900" indent="-342900">
              <a:buAutoNum type="arabicPeriod"/>
            </a:pPr>
            <a:r>
              <a:rPr lang="en-US" dirty="0" smtClean="0"/>
              <a:t>Teach Youth how to use the smart phone</a:t>
            </a:r>
          </a:p>
          <a:p>
            <a:pPr marL="342900" indent="-342900">
              <a:buAutoNum type="arabicPeriod"/>
            </a:pPr>
            <a:r>
              <a:rPr lang="en-US" dirty="0" smtClean="0"/>
              <a:t>If eligible for bio-marker collection; </a:t>
            </a:r>
            <a:r>
              <a:rPr lang="en-US" dirty="0"/>
              <a:t>t</a:t>
            </a:r>
            <a:r>
              <a:rPr lang="en-US" dirty="0" smtClean="0"/>
              <a:t>each Youth (and parent if possible) saliva collection procedures</a:t>
            </a:r>
          </a:p>
          <a:p>
            <a:endParaRPr lang="en-US" dirty="0" smtClean="0"/>
          </a:p>
          <a:p>
            <a:r>
              <a:rPr lang="en-US" b="1" u="sng" dirty="0" smtClean="0"/>
              <a:t>DAYS 1- 7</a:t>
            </a:r>
          </a:p>
          <a:p>
            <a:r>
              <a:rPr lang="en-US" dirty="0" smtClean="0"/>
              <a:t>The Youth will receive 5 two-minute surveys each day on the smart phone we provide. </a:t>
            </a:r>
          </a:p>
          <a:p>
            <a:endParaRPr lang="en-US" b="1" dirty="0" smtClean="0"/>
          </a:p>
          <a:p>
            <a:r>
              <a:rPr lang="en-US" b="1" dirty="0" smtClean="0"/>
              <a:t>HOME VISIT 2, Day 8:</a:t>
            </a:r>
          </a:p>
          <a:p>
            <a:pPr marL="342900" indent="-342900">
              <a:buFont typeface="+mj-lt"/>
              <a:buAutoNum type="arabicPeriod"/>
            </a:pPr>
            <a:r>
              <a:rPr lang="en-US" dirty="0" smtClean="0"/>
              <a:t>Finish Adult CASI 1490</a:t>
            </a:r>
          </a:p>
          <a:p>
            <a:pPr marL="342900" indent="-342900">
              <a:buFont typeface="+mj-lt"/>
              <a:buAutoNum type="arabicPeriod"/>
            </a:pPr>
            <a:r>
              <a:rPr lang="en-US" dirty="0" smtClean="0"/>
              <a:t>Youth Exit Graphic Survey</a:t>
            </a:r>
          </a:p>
          <a:p>
            <a:pPr marL="342900" indent="-342900">
              <a:buFont typeface="+mj-lt"/>
              <a:buAutoNum type="arabicPeriod"/>
            </a:pPr>
            <a:r>
              <a:rPr lang="en-US" dirty="0" smtClean="0"/>
              <a:t>Finish Youth CAPI 1492</a:t>
            </a:r>
          </a:p>
          <a:p>
            <a:pPr marL="342900" indent="-342900">
              <a:buFont typeface="+mj-lt"/>
              <a:buAutoNum type="arabicPeriod"/>
            </a:pPr>
            <a:r>
              <a:rPr lang="en-US" dirty="0" smtClean="0"/>
              <a:t>Collect final saliva </a:t>
            </a:r>
            <a:r>
              <a:rPr lang="en-US" dirty="0"/>
              <a:t>sample if </a:t>
            </a:r>
            <a:r>
              <a:rPr lang="en-US" dirty="0" smtClean="0"/>
              <a:t>this is a biomarker HH</a:t>
            </a:r>
          </a:p>
          <a:p>
            <a:pPr marL="342900" indent="-342900">
              <a:buFont typeface="+mj-lt"/>
              <a:buAutoNum type="arabicPeriod"/>
            </a:pPr>
            <a:r>
              <a:rPr lang="en-US" dirty="0" smtClean="0"/>
              <a:t>Collect hair sample if </a:t>
            </a:r>
            <a:r>
              <a:rPr lang="en-US" dirty="0"/>
              <a:t>this is a biomarker HH</a:t>
            </a:r>
          </a:p>
          <a:p>
            <a:pPr marL="342900" indent="-342900">
              <a:buFont typeface="+mj-lt"/>
              <a:buAutoNum type="arabicPeriod"/>
            </a:pPr>
            <a:r>
              <a:rPr lang="en-US" dirty="0" smtClean="0"/>
              <a:t>Collect equipment</a:t>
            </a:r>
          </a:p>
          <a:p>
            <a:pPr marL="342900" indent="-342900">
              <a:buFont typeface="+mj-lt"/>
              <a:buAutoNum type="arabicPeriod"/>
            </a:pPr>
            <a:r>
              <a:rPr lang="en-US" dirty="0" smtClean="0"/>
              <a:t>Distribute incentives and have all receipts signed</a:t>
            </a:r>
          </a:p>
          <a:p>
            <a:pPr marL="342900" indent="-342900">
              <a:buFont typeface="+mj-lt"/>
              <a:buAutoNum type="arabicPeriod"/>
            </a:pPr>
            <a:r>
              <a:rPr lang="en-US" dirty="0" smtClean="0"/>
              <a:t>Return samples and receipts to CHRR </a:t>
            </a:r>
            <a:r>
              <a:rPr lang="en-US" b="1" dirty="0" smtClean="0"/>
              <a:t>(You will only be credited for interviews where we receive consents, permissions AND receipts)</a:t>
            </a:r>
          </a:p>
          <a:p>
            <a:endParaRPr lang="en-US" dirty="0" smtClean="0"/>
          </a:p>
          <a:p>
            <a:endParaRPr lang="en-US" dirty="0"/>
          </a:p>
        </p:txBody>
      </p:sp>
    </p:spTree>
    <p:extLst>
      <p:ext uri="{BB962C8B-B14F-4D97-AF65-F5344CB8AC3E}">
        <p14:creationId xmlns:p14="http://schemas.microsoft.com/office/powerpoint/2010/main" val="3993203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6722</TotalTime>
  <Words>1842</Words>
  <Application>Microsoft Office PowerPoint</Application>
  <PresentationFormat>Widescreen</PresentationFormat>
  <Paragraphs>183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Calibri</vt:lpstr>
      <vt:lpstr>Calibri Light</vt:lpstr>
      <vt:lpstr>Times New Roman</vt:lpstr>
      <vt:lpstr>Office Theme</vt:lpstr>
      <vt:lpstr>The OHIO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Ohio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OHIO STUDY</dc:title>
  <dc:creator>Justin Vance</dc:creator>
  <cp:lastModifiedBy>Loretta Pierfelice</cp:lastModifiedBy>
  <cp:revision>394</cp:revision>
  <dcterms:created xsi:type="dcterms:W3CDTF">2013-10-25T18:19:02Z</dcterms:created>
  <dcterms:modified xsi:type="dcterms:W3CDTF">2014-01-24T16:07:50Z</dcterms:modified>
</cp:coreProperties>
</file>